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78" r:id="rId3"/>
    <p:sldId id="279" r:id="rId4"/>
    <p:sldId id="259" r:id="rId5"/>
    <p:sldId id="281" r:id="rId6"/>
    <p:sldId id="262" r:id="rId7"/>
    <p:sldId id="263" r:id="rId8"/>
    <p:sldId id="264" r:id="rId9"/>
    <p:sldId id="265" r:id="rId10"/>
    <p:sldId id="276" r:id="rId11"/>
    <p:sldId id="277" r:id="rId12"/>
    <p:sldId id="272" r:id="rId13"/>
    <p:sldId id="268" r:id="rId14"/>
  </p:sldIdLst>
  <p:sldSz cx="10691813" cy="7559675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E8B3CCB4-D8FD-4111-8F50-DB9852CB2819}">
          <p14:sldIdLst>
            <p14:sldId id="256"/>
            <p14:sldId id="278"/>
            <p14:sldId id="279"/>
            <p14:sldId id="259"/>
            <p14:sldId id="281"/>
            <p14:sldId id="262"/>
            <p14:sldId id="263"/>
            <p14:sldId id="264"/>
            <p14:sldId id="265"/>
            <p14:sldId id="276"/>
            <p14:sldId id="27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C62417-E365-41DA-9DE3-66A0F0A05AF8}">
  <a:tblStyle styleId="{01C62417-E365-41DA-9DE3-66A0F0A05A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64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636588"/>
            <a:ext cx="4503738" cy="3184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6673" y="4032559"/>
            <a:ext cx="4933382" cy="382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773" tIns="83773" rIns="83773" bIns="8377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ef28b7a58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ef28b7a58_0_205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ef28b7a58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ef28b7a58_0_686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888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ef28b7a58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ef28b7a58_0_686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498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3ef28b7a58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3ef28b7a58_0_686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950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3ef28b7a58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3ef28b7a58_0_745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3ef28b7a5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3ef28b7a58_0_116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364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ef28b7a58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ef28b7a58_0_300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5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ef28b7a58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1538" y="544513"/>
            <a:ext cx="3851275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ef28b7a58_0_378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ef28b7a58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1538" y="544513"/>
            <a:ext cx="3851275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3ef28b7a58_0_424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49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3ef28b7a5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1538" y="544513"/>
            <a:ext cx="3851275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3ef28b7a58_0_460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ef28b7a58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1538" y="544513"/>
            <a:ext cx="3851275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3ef28b7a58_0_537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3ef28b7a58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3ef28b7a58_0_576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ef28b7a58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25" y="544513"/>
            <a:ext cx="3848100" cy="2722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3ef28b7a58_0_657:notes"/>
          <p:cNvSpPr txBox="1">
            <a:spLocks noGrp="1"/>
          </p:cNvSpPr>
          <p:nvPr>
            <p:ph type="body" idx="1"/>
          </p:nvPr>
        </p:nvSpPr>
        <p:spPr>
          <a:xfrm>
            <a:off x="559411" y="3448720"/>
            <a:ext cx="4475328" cy="3267158"/>
          </a:xfrm>
          <a:prstGeom prst="rect">
            <a:avLst/>
          </a:prstGeom>
        </p:spPr>
        <p:txBody>
          <a:bodyPr spcFirstLastPara="1" wrap="square" lIns="83773" tIns="83773" rIns="83773" bIns="8377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lmondine-composer-730.notion.site/da2264a0606548508fcfda29b764782d?v=6dc59fa010524e38a186c94a38df37dd&amp;pvs=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lmondine-composer-730.notion.site/da2264a0606548508fcfda29b764782d?v=6dc59fa010524e38a186c94a38df37dd&amp;pvs=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2700000">
            <a:off x="5370923" y="1428066"/>
            <a:ext cx="560877" cy="547725"/>
          </a:xfrm>
          <a:prstGeom prst="rect">
            <a:avLst/>
          </a:prstGeom>
          <a:solidFill>
            <a:srgbClr val="F7C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1407700" y="1838725"/>
            <a:ext cx="8543400" cy="4927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2700000">
            <a:off x="637412" y="4923487"/>
            <a:ext cx="3384779" cy="547725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 rot="2700000">
            <a:off x="8836388" y="4602840"/>
            <a:ext cx="560877" cy="2483218"/>
          </a:xfrm>
          <a:prstGeom prst="rect">
            <a:avLst/>
          </a:prstGeom>
          <a:solidFill>
            <a:srgbClr val="F7C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319400" y="1695000"/>
            <a:ext cx="8487300" cy="49272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 rot="2700000">
            <a:off x="4992860" y="2832310"/>
            <a:ext cx="810769" cy="547725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 rot="2700000">
            <a:off x="2093448" y="5776541"/>
            <a:ext cx="560877" cy="547725"/>
          </a:xfrm>
          <a:prstGeom prst="rect">
            <a:avLst/>
          </a:prstGeom>
          <a:solidFill>
            <a:srgbClr val="F7C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8100000">
            <a:off x="9771177" y="6368708"/>
            <a:ext cx="534997" cy="529906"/>
          </a:xfrm>
          <a:prstGeom prst="rtTriangle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505200" y="899700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1466300" y="1009350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Google Shape;64;p13"/>
          <p:cNvSpPr/>
          <p:nvPr/>
        </p:nvSpPr>
        <p:spPr>
          <a:xfrm rot="8100000">
            <a:off x="1172939" y="6062160"/>
            <a:ext cx="1153998" cy="1142967"/>
          </a:xfrm>
          <a:prstGeom prst="rtTriangle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2700000">
            <a:off x="7242770" y="3412971"/>
            <a:ext cx="513360" cy="585909"/>
          </a:xfrm>
          <a:prstGeom prst="rect">
            <a:avLst/>
          </a:prstGeom>
          <a:solidFill>
            <a:srgbClr val="F7C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 rot="2700000">
            <a:off x="8500142" y="4211749"/>
            <a:ext cx="1089934" cy="1064479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 rot="2700000">
            <a:off x="6540161" y="2346189"/>
            <a:ext cx="560877" cy="1168423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/>
          <p:cNvSpPr/>
          <p:nvPr/>
        </p:nvSpPr>
        <p:spPr>
          <a:xfrm rot="2700000">
            <a:off x="8997412" y="1639794"/>
            <a:ext cx="1011021" cy="2328361"/>
          </a:xfrm>
          <a:prstGeom prst="rect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/>
          <p:nvPr/>
        </p:nvSpPr>
        <p:spPr>
          <a:xfrm rot="2700000">
            <a:off x="9514423" y="4100391"/>
            <a:ext cx="560877" cy="547725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/>
          <p:nvPr/>
        </p:nvSpPr>
        <p:spPr>
          <a:xfrm rot="8100000">
            <a:off x="3310367" y="3786831"/>
            <a:ext cx="5697866" cy="5693624"/>
          </a:xfrm>
          <a:prstGeom prst="rtTriangl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/>
          <p:cNvSpPr/>
          <p:nvPr/>
        </p:nvSpPr>
        <p:spPr>
          <a:xfrm rot="2700000">
            <a:off x="6757140" y="2963888"/>
            <a:ext cx="545604" cy="96732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1669925" y="2093875"/>
            <a:ext cx="4389900" cy="30090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/>
          <p:cNvSpPr/>
          <p:nvPr/>
        </p:nvSpPr>
        <p:spPr>
          <a:xfrm>
            <a:off x="3359475" y="2625875"/>
            <a:ext cx="2454000" cy="20916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/>
          <p:nvPr/>
        </p:nvSpPr>
        <p:spPr>
          <a:xfrm rot="2700000" flipH="1">
            <a:off x="5855079" y="-980152"/>
            <a:ext cx="3780193" cy="3771708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/>
          <p:cNvSpPr/>
          <p:nvPr/>
        </p:nvSpPr>
        <p:spPr>
          <a:xfrm rot="2700000">
            <a:off x="6588761" y="408884"/>
            <a:ext cx="560877" cy="215738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/>
          <p:cNvSpPr/>
          <p:nvPr/>
        </p:nvSpPr>
        <p:spPr>
          <a:xfrm rot="2700000">
            <a:off x="2702026" y="5703886"/>
            <a:ext cx="766221" cy="54772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 rot="2700000">
            <a:off x="8397309" y="5227918"/>
            <a:ext cx="560877" cy="554513"/>
          </a:xfrm>
          <a:prstGeom prst="rect">
            <a:avLst/>
          </a:prstGeom>
          <a:solidFill>
            <a:srgbClr val="F7C0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 rot="8100000">
            <a:off x="644802" y="6368708"/>
            <a:ext cx="534997" cy="529906"/>
          </a:xfrm>
          <a:prstGeom prst="rtTriangle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 rot="2700000" flipH="1">
            <a:off x="5062021" y="566663"/>
            <a:ext cx="672459" cy="666095"/>
          </a:xfrm>
          <a:prstGeom prst="rtTriangle">
            <a:avLst/>
          </a:prstGeom>
          <a:solidFill>
            <a:srgbClr val="8E7C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 rot="2700000">
            <a:off x="8200287" y="5245057"/>
            <a:ext cx="560877" cy="24861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1" name="Google Shape;81;p13"/>
          <p:cNvCxnSpPr/>
          <p:nvPr/>
        </p:nvCxnSpPr>
        <p:spPr>
          <a:xfrm>
            <a:off x="1867025" y="4848988"/>
            <a:ext cx="3946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13"/>
          <p:cNvSpPr txBox="1"/>
          <p:nvPr/>
        </p:nvSpPr>
        <p:spPr>
          <a:xfrm>
            <a:off x="1867025" y="2496425"/>
            <a:ext cx="3946500" cy="21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7200" b="1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學與教</a:t>
            </a:r>
            <a:endParaRPr sz="7200" b="1">
              <a:solidFill>
                <a:schemeClr val="dk2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4200" b="1">
                <a:solidFill>
                  <a:srgbClr val="EA9999"/>
                </a:solidFill>
                <a:latin typeface="Impact"/>
                <a:ea typeface="Impact"/>
                <a:cs typeface="Impact"/>
                <a:sym typeface="Impact"/>
              </a:rPr>
              <a:t>藝</a:t>
            </a:r>
            <a:r>
              <a:rPr lang="zh-TW" sz="4200" b="1">
                <a:solidFill>
                  <a:srgbClr val="F6B26B"/>
                </a:solidFill>
                <a:latin typeface="Impact"/>
                <a:ea typeface="Impact"/>
                <a:cs typeface="Impact"/>
                <a:sym typeface="Impact"/>
              </a:rPr>
              <a:t>術</a:t>
            </a:r>
            <a:r>
              <a:rPr lang="zh-TW" sz="4200" b="1">
                <a:solidFill>
                  <a:srgbClr val="93C47D"/>
                </a:solidFill>
                <a:latin typeface="Impact"/>
                <a:ea typeface="Impact"/>
                <a:cs typeface="Impact"/>
                <a:sym typeface="Impact"/>
              </a:rPr>
              <a:t>作</a:t>
            </a:r>
            <a:r>
              <a:rPr lang="zh-TW" sz="4200" b="1">
                <a:solidFill>
                  <a:srgbClr val="6FA8DC"/>
                </a:solidFill>
                <a:latin typeface="Impact"/>
                <a:ea typeface="Impact"/>
                <a:cs typeface="Impact"/>
                <a:sym typeface="Impact"/>
              </a:rPr>
              <a:t>品</a:t>
            </a:r>
            <a:r>
              <a:rPr lang="zh-TW" sz="4200" b="1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資源庫</a:t>
            </a:r>
            <a:endParaRPr sz="6400" b="1">
              <a:solidFill>
                <a:srgbClr val="B4A7D6"/>
              </a:solidFill>
            </a:endParaRPr>
          </a:p>
        </p:txBody>
      </p:sp>
      <p:cxnSp>
        <p:nvCxnSpPr>
          <p:cNvPr id="83" name="Google Shape;83;p13"/>
          <p:cNvCxnSpPr/>
          <p:nvPr/>
        </p:nvCxnSpPr>
        <p:spPr>
          <a:xfrm>
            <a:off x="1867025" y="2404700"/>
            <a:ext cx="39465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" name="Google Shape;84;p13"/>
          <p:cNvSpPr txBox="1"/>
          <p:nvPr/>
        </p:nvSpPr>
        <p:spPr>
          <a:xfrm>
            <a:off x="1542875" y="1009350"/>
            <a:ext cx="3946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8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為智障學生而設的視覺藝術科課程（小一至中三）</a:t>
            </a:r>
            <a:endParaRPr sz="1800">
              <a:solidFill>
                <a:srgbClr val="351C75"/>
              </a:solidFill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655438" y="5680950"/>
            <a:ext cx="452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 smtClean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教育局</a:t>
            </a:r>
            <a:r>
              <a:rPr lang="zh-TW" sz="1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課程支援分部</a:t>
            </a:r>
            <a:endParaRPr sz="18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特殊教育需要組</a:t>
            </a:r>
            <a:endParaRPr sz="1800" dirty="0">
              <a:solidFill>
                <a:srgbClr val="FFFFFF"/>
              </a:solidFill>
            </a:endParaRPr>
          </a:p>
        </p:txBody>
      </p:sp>
      <p:cxnSp>
        <p:nvCxnSpPr>
          <p:cNvPr id="86" name="Google Shape;86;p13"/>
          <p:cNvCxnSpPr/>
          <p:nvPr/>
        </p:nvCxnSpPr>
        <p:spPr>
          <a:xfrm>
            <a:off x="5386700" y="5658450"/>
            <a:ext cx="3286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" name="Google Shape;87;p13"/>
          <p:cNvSpPr txBox="1"/>
          <p:nvPr/>
        </p:nvSpPr>
        <p:spPr>
          <a:xfrm rot="-2700000">
            <a:off x="6942487" y="1607472"/>
            <a:ext cx="3313078" cy="1323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74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Notion</a:t>
            </a:r>
            <a:endParaRPr sz="34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8" name="Google Shape;318;p23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3"/>
          <p:cNvSpPr txBox="1"/>
          <p:nvPr/>
        </p:nvSpPr>
        <p:spPr>
          <a:xfrm>
            <a:off x="1484125" y="549600"/>
            <a:ext cx="3954149" cy="57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r>
              <a:rPr lang="zh-TW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</a:t>
            </a:r>
            <a:r>
              <a:rPr lang="zh-TW" altLang="en-US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的步驟</a:t>
            </a:r>
            <a:endParaRPr sz="3600" dirty="0">
              <a:solidFill>
                <a:srgbClr val="BF9000"/>
              </a:solidFill>
            </a:endParaRPr>
          </a:p>
        </p:txBody>
      </p:sp>
      <p:sp>
        <p:nvSpPr>
          <p:cNvPr id="320" name="Google Shape;320;p23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r>
            <a:endParaRPr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23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3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"/>
          <p:cNvSpPr/>
          <p:nvPr/>
        </p:nvSpPr>
        <p:spPr>
          <a:xfrm>
            <a:off x="266950" y="4632419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43" name="Google Shape;343;p23"/>
          <p:cNvSpPr/>
          <p:nvPr/>
        </p:nvSpPr>
        <p:spPr>
          <a:xfrm>
            <a:off x="257691" y="2702129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" name="Google Shape;309;p22"/>
          <p:cNvSpPr/>
          <p:nvPr/>
        </p:nvSpPr>
        <p:spPr>
          <a:xfrm>
            <a:off x="266950" y="1624404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911" y="1633242"/>
            <a:ext cx="6606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必須開立</a:t>
            </a:r>
            <a:r>
              <a:rPr lang="en-US" altLang="zh-TW" sz="1600" dirty="0" smtClean="0"/>
              <a:t>Google </a:t>
            </a:r>
            <a:r>
              <a:rPr lang="zh-TW" altLang="en-US" sz="1600" dirty="0" smtClean="0"/>
              <a:t>帳戶 </a:t>
            </a:r>
            <a:r>
              <a:rPr lang="en-US" altLang="zh-TW" sz="1600" dirty="0" smtClean="0"/>
              <a:t>(</a:t>
            </a:r>
            <a:r>
              <a:rPr lang="zh-TW" altLang="en-US" sz="1600" dirty="0" smtClean="0"/>
              <a:t>要有登記的</a:t>
            </a:r>
            <a:r>
              <a:rPr lang="en-US" altLang="zh-TW" sz="1600" dirty="0" err="1" smtClean="0"/>
              <a:t>gmail</a:t>
            </a:r>
            <a:r>
              <a:rPr lang="en-US" altLang="zh-TW" sz="1600" dirty="0" smtClean="0"/>
              <a:t>) </a:t>
            </a:r>
            <a:r>
              <a:rPr lang="zh-TW" altLang="en-US" sz="1600" dirty="0" smtClean="0"/>
              <a:t>，然後登入</a:t>
            </a:r>
            <a:r>
              <a:rPr lang="en-US" altLang="zh-TW" sz="1600" dirty="0" err="1" smtClean="0"/>
              <a:t>gmail</a:t>
            </a:r>
            <a:r>
              <a:rPr lang="zh-TW" altLang="en-US" sz="1600" dirty="0" smtClean="0"/>
              <a:t>。</a:t>
            </a:r>
            <a:endParaRPr lang="zh-HK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21679" y="2702130"/>
            <a:ext cx="4179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同時再在瀏覽器建立新分頁</a:t>
            </a:r>
            <a:r>
              <a:rPr lang="en-US" altLang="zh-TW" sz="1600" dirty="0" smtClean="0"/>
              <a:t>(New Tab)</a:t>
            </a:r>
            <a:r>
              <a:rPr lang="zh-TW" altLang="en-US" sz="1600" dirty="0" smtClean="0"/>
              <a:t>，並以剛才用的</a:t>
            </a:r>
            <a:r>
              <a:rPr lang="en-US" altLang="zh-TW" sz="1600" dirty="0" smtClean="0"/>
              <a:t>Google </a:t>
            </a:r>
            <a:r>
              <a:rPr lang="zh-TW" altLang="en-US" sz="1600" dirty="0" smtClean="0"/>
              <a:t>帳戶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gmail</a:t>
            </a:r>
            <a:r>
              <a:rPr lang="en-US" altLang="zh-TW" sz="1600" dirty="0" smtClean="0"/>
              <a:t>) </a:t>
            </a:r>
            <a:r>
              <a:rPr lang="zh-TW" altLang="en-US" sz="1600" dirty="0" smtClean="0"/>
              <a:t>開立免費的</a:t>
            </a:r>
            <a:r>
              <a:rPr lang="en-US" altLang="zh-TW" sz="1600" dirty="0" smtClean="0"/>
              <a:t>Notion </a:t>
            </a:r>
            <a:r>
              <a:rPr lang="zh-TW" altLang="en-US" sz="1600" dirty="0" smtClean="0"/>
              <a:t>帳戶。</a:t>
            </a:r>
            <a:endParaRPr lang="zh-HK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45911" y="4635086"/>
            <a:ext cx="376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保持步驟</a:t>
            </a:r>
            <a:r>
              <a:rPr lang="en-US" altLang="zh-TW" sz="1600" dirty="0" smtClean="0"/>
              <a:t>1</a:t>
            </a:r>
            <a:r>
              <a:rPr lang="zh-TW" altLang="en-US" sz="1600" dirty="0" smtClean="0"/>
              <a:t>及</a:t>
            </a:r>
            <a:r>
              <a:rPr lang="en-US" altLang="zh-TW" sz="1600" dirty="0" smtClean="0"/>
              <a:t>2</a:t>
            </a:r>
            <a:r>
              <a:rPr lang="zh-TW" altLang="en-US" sz="1600" dirty="0" smtClean="0"/>
              <a:t>的登入頁面，不要關閉。</a:t>
            </a:r>
            <a:endParaRPr lang="zh-HK" altLang="en-US" sz="1600" dirty="0"/>
          </a:p>
        </p:txBody>
      </p:sp>
      <p:pic>
        <p:nvPicPr>
          <p:cNvPr id="47" name="Google Shape;331;p23"/>
          <p:cNvPicPr preferRelativeResize="0"/>
          <p:nvPr/>
        </p:nvPicPr>
        <p:blipFill rotWithShape="1">
          <a:blip r:embed="rId3">
            <a:alphaModFix/>
          </a:blip>
          <a:srcRect l="9178" t="11555" r="12423" b="40885"/>
          <a:stretch/>
        </p:blipFill>
        <p:spPr>
          <a:xfrm>
            <a:off x="6582186" y="1029591"/>
            <a:ext cx="2310063" cy="1804026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8" name="Google Shape;344;p23"/>
          <p:cNvSpPr/>
          <p:nvPr/>
        </p:nvSpPr>
        <p:spPr>
          <a:xfrm>
            <a:off x="6654114" y="2442453"/>
            <a:ext cx="2443617" cy="290763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804071" y="2068604"/>
            <a:ext cx="146061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4"/>
          <a:srcRect l="15896" t="487" r="28457" b="23129"/>
          <a:stretch/>
        </p:blipFill>
        <p:spPr>
          <a:xfrm>
            <a:off x="5070489" y="2899689"/>
            <a:ext cx="5301427" cy="409339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5" name="Google Shape;344;p23"/>
          <p:cNvSpPr/>
          <p:nvPr/>
        </p:nvSpPr>
        <p:spPr>
          <a:xfrm>
            <a:off x="7262535" y="5522977"/>
            <a:ext cx="2171100" cy="3072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28059" y="2799288"/>
            <a:ext cx="721895" cy="19806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52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3"/>
          <p:cNvPicPr preferRelativeResize="0"/>
          <p:nvPr/>
        </p:nvPicPr>
        <p:blipFill rotWithShape="1">
          <a:blip r:embed="rId3">
            <a:alphaModFix/>
          </a:blip>
          <a:srcRect l="79398" r="8100" b="72901"/>
          <a:stretch/>
        </p:blipFill>
        <p:spPr>
          <a:xfrm>
            <a:off x="7455433" y="1721813"/>
            <a:ext cx="1224142" cy="1144588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7" name="Google Shape;317;p23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8" name="Google Shape;318;p23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3"/>
          <p:cNvSpPr txBox="1"/>
          <p:nvPr/>
        </p:nvSpPr>
        <p:spPr>
          <a:xfrm>
            <a:off x="1484125" y="549600"/>
            <a:ext cx="3973399" cy="57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複製</a:t>
            </a:r>
            <a:r>
              <a:rPr lang="zh-TW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</a:t>
            </a:r>
            <a:r>
              <a:rPr lang="zh-TW" altLang="en-US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的步驟</a:t>
            </a:r>
            <a:endParaRPr sz="3600" dirty="0">
              <a:solidFill>
                <a:srgbClr val="BF9000"/>
              </a:solidFill>
            </a:endParaRPr>
          </a:p>
        </p:txBody>
      </p:sp>
      <p:sp>
        <p:nvSpPr>
          <p:cNvPr id="320" name="Google Shape;320;p23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  <a:endParaRPr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5" name="Google Shape;325;p23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3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3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3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23"/>
          <p:cNvPicPr preferRelativeResize="0"/>
          <p:nvPr/>
        </p:nvPicPr>
        <p:blipFill rotWithShape="1">
          <a:blip r:embed="rId4">
            <a:alphaModFix/>
          </a:blip>
          <a:srcRect l="2706" t="21520" r="1333" b="22378"/>
          <a:stretch/>
        </p:blipFill>
        <p:spPr>
          <a:xfrm>
            <a:off x="968057" y="3975235"/>
            <a:ext cx="6347144" cy="83893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3" name="Google Shape;333;p23"/>
          <p:cNvPicPr preferRelativeResize="0"/>
          <p:nvPr/>
        </p:nvPicPr>
        <p:blipFill rotWithShape="1">
          <a:blip r:embed="rId5">
            <a:alphaModFix/>
          </a:blip>
          <a:srcRect b="29735"/>
          <a:stretch/>
        </p:blipFill>
        <p:spPr>
          <a:xfrm>
            <a:off x="8525376" y="4685389"/>
            <a:ext cx="1624015" cy="2129193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4" name="Google Shape;334;p23"/>
          <p:cNvSpPr txBox="1"/>
          <p:nvPr/>
        </p:nvSpPr>
        <p:spPr>
          <a:xfrm>
            <a:off x="150145" y="5377411"/>
            <a:ext cx="6809307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1800" b="1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Duplicate 」➜ 成功複製</a:t>
            </a:r>
            <a:r>
              <a:rPr lang="zh-TW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</a:t>
            </a:r>
            <a:r>
              <a:rPr lang="zh-TW" altLang="en-US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至步驟</a:t>
            </a:r>
            <a:r>
              <a:rPr lang="en-US" altLang="zh-TW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r>
              <a:rPr lang="zh-TW" altLang="en-US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en-US" altLang="zh-TW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Notion </a:t>
            </a:r>
            <a:r>
              <a:rPr lang="zh-TW" altLang="en-US" sz="18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帳戶</a:t>
            </a:r>
            <a:endParaRPr sz="1800" b="1" dirty="0">
              <a:solidFill>
                <a:srgbClr val="21212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" name="Google Shape;336;p23"/>
          <p:cNvSpPr/>
          <p:nvPr/>
        </p:nvSpPr>
        <p:spPr>
          <a:xfrm>
            <a:off x="203651" y="3528777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5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234300" y="1769892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7919521" y="1739432"/>
            <a:ext cx="1107858" cy="201557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    </a:t>
            </a:r>
            <a:endParaRPr dirty="0"/>
          </a:p>
        </p:txBody>
      </p:sp>
      <p:sp>
        <p:nvSpPr>
          <p:cNvPr id="345" name="Google Shape;345;p23"/>
          <p:cNvSpPr/>
          <p:nvPr/>
        </p:nvSpPr>
        <p:spPr>
          <a:xfrm>
            <a:off x="203651" y="5442786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6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000" y="1766019"/>
            <a:ext cx="6772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600" dirty="0" smtClean="0"/>
              <a:t>Click </a:t>
            </a:r>
            <a:r>
              <a:rPr lang="zh-TW" altLang="en-US" sz="1600" dirty="0" smtClean="0"/>
              <a:t>入</a:t>
            </a:r>
            <a:r>
              <a:rPr lang="zh-TW" altLang="zh-HK" sz="1600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Notion 資料庫</a:t>
            </a:r>
            <a:r>
              <a:rPr lang="zh-TW" altLang="zh-HK" sz="1600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</a:t>
            </a:r>
            <a:r>
              <a:rPr lang="zh-TW" altLang="en-US" sz="1600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頁的連結</a:t>
            </a:r>
            <a:r>
              <a:rPr lang="zh-TW" altLang="en-US" sz="1600" dirty="0" smtClean="0">
                <a:solidFill>
                  <a:schemeClr val="tx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，然後按下右上角的</a:t>
            </a:r>
            <a:r>
              <a:rPr lang="zh-TW" altLang="zh-HK" sz="16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altLang="zh-HK" sz="1600" b="1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Duplicate </a:t>
            </a:r>
            <a:r>
              <a:rPr lang="zh-TW" altLang="zh-HK" sz="16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zh-TW" altLang="en-US" sz="1600" b="1" dirty="0" smtClean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lang="zh-HK" altLang="en-US" sz="1600" dirty="0"/>
          </a:p>
        </p:txBody>
      </p:sp>
      <p:sp>
        <p:nvSpPr>
          <p:cNvPr id="38" name="Google Shape;100;p14"/>
          <p:cNvSpPr txBox="1"/>
          <p:nvPr/>
        </p:nvSpPr>
        <p:spPr>
          <a:xfrm>
            <a:off x="692901" y="2109924"/>
            <a:ext cx="66223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Notion 資料庫</a:t>
            </a:r>
            <a:r>
              <a:rPr lang="zh-TW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</a:t>
            </a:r>
            <a:r>
              <a:rPr lang="zh-TW" altLang="en-US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zh-TW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lang="en-US" altLang="zh-TW" dirty="0" smtClean="0">
              <a:solidFill>
                <a:srgbClr val="351C7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https://</a:t>
            </a:r>
            <a:r>
              <a:rPr lang="en-US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6"/>
              </a:rPr>
              <a:t>almondine-composer-730.notion.site/da2264a0606548508fcfda29b764782d?v=6dc59fa010524e38a186c94a38df37dd&amp;pvs=4</a:t>
            </a:r>
            <a:endParaRPr lang="en-US" dirty="0" smtClean="0">
              <a:solidFill>
                <a:srgbClr val="351C7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endParaRPr dirty="0">
              <a:solidFill>
                <a:srgbClr val="351C7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000" y="3553269"/>
            <a:ext cx="5284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畫面將會出現複製的資料庫名稱，並隨即自動進行複製。</a:t>
            </a:r>
            <a:endParaRPr lang="zh-HK" altLang="en-US" sz="1600" dirty="0"/>
          </a:p>
        </p:txBody>
      </p:sp>
      <p:sp>
        <p:nvSpPr>
          <p:cNvPr id="40" name="Google Shape;344;p23"/>
          <p:cNvSpPr/>
          <p:nvPr/>
        </p:nvSpPr>
        <p:spPr>
          <a:xfrm>
            <a:off x="8530666" y="5759610"/>
            <a:ext cx="1725548" cy="259016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616583" y="4814165"/>
            <a:ext cx="1908793" cy="82675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84989" y="1371084"/>
            <a:ext cx="146061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7958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3"/>
          <p:cNvPicPr preferRelativeResize="0"/>
          <p:nvPr/>
        </p:nvPicPr>
        <p:blipFill rotWithShape="1">
          <a:blip r:embed="rId3">
            <a:alphaModFix/>
          </a:blip>
          <a:srcRect l="79398" r="8100" b="72901"/>
          <a:stretch/>
        </p:blipFill>
        <p:spPr>
          <a:xfrm>
            <a:off x="3826874" y="3576316"/>
            <a:ext cx="1758024" cy="1665899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17" name="Google Shape;317;p23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8" name="Google Shape;318;p23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9" name="Google Shape;319;p23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小結</a:t>
            </a:r>
            <a:r>
              <a:rPr lang="en-US" altLang="zh-TW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複製資料庫</a:t>
            </a:r>
            <a:r>
              <a:rPr lang="zh-TW" altLang="en-US" sz="3600" b="1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的步驟</a:t>
            </a:r>
            <a:endParaRPr sz="3600" dirty="0">
              <a:solidFill>
                <a:srgbClr val="BF9000"/>
              </a:solidFill>
            </a:endParaRPr>
          </a:p>
        </p:txBody>
      </p:sp>
      <p:sp>
        <p:nvSpPr>
          <p:cNvPr id="320" name="Google Shape;320;p23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3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3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  <a:endParaRPr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0" name="Google Shape;330;p23"/>
          <p:cNvPicPr preferRelativeResize="0"/>
          <p:nvPr/>
        </p:nvPicPr>
        <p:blipFill rotWithShape="1">
          <a:blip r:embed="rId4">
            <a:alphaModFix/>
          </a:blip>
          <a:srcRect l="5660" r="4782"/>
          <a:stretch/>
        </p:blipFill>
        <p:spPr>
          <a:xfrm>
            <a:off x="488700" y="1717531"/>
            <a:ext cx="2330800" cy="3421175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2" name="Google Shape;332;p23"/>
          <p:cNvPicPr preferRelativeResize="0"/>
          <p:nvPr/>
        </p:nvPicPr>
        <p:blipFill rotWithShape="1">
          <a:blip r:embed="rId5">
            <a:alphaModFix/>
          </a:blip>
          <a:srcRect l="2706" t="21520" r="1333" b="22378"/>
          <a:stretch/>
        </p:blipFill>
        <p:spPr>
          <a:xfrm>
            <a:off x="514636" y="5452875"/>
            <a:ext cx="6892029" cy="1070325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3" name="Google Shape;333;p23"/>
          <p:cNvPicPr preferRelativeResize="0"/>
          <p:nvPr/>
        </p:nvPicPr>
        <p:blipFill rotWithShape="1">
          <a:blip r:embed="rId6">
            <a:alphaModFix/>
          </a:blip>
          <a:srcRect b="29735"/>
          <a:stretch/>
        </p:blipFill>
        <p:spPr>
          <a:xfrm>
            <a:off x="7925944" y="3159876"/>
            <a:ext cx="2525390" cy="3488923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4" name="Google Shape;334;p23"/>
          <p:cNvSpPr txBox="1"/>
          <p:nvPr/>
        </p:nvSpPr>
        <p:spPr>
          <a:xfrm>
            <a:off x="381804" y="6874700"/>
            <a:ext cx="10532226" cy="503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zh-TW" altLang="zh-HK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登入</a:t>
            </a:r>
            <a:r>
              <a:rPr lang="en-US" altLang="zh-TW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Notion</a:t>
            </a:r>
            <a:r>
              <a:rPr lang="zh-TW" altLang="en-US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免費</a:t>
            </a:r>
            <a:r>
              <a:rPr lang="zh-TW" altLang="zh-HK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</a:t>
            </a:r>
            <a:r>
              <a:rPr lang="zh-TW" altLang="zh-HK" sz="1800" b="1" dirty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➜</a:t>
            </a:r>
            <a:r>
              <a:rPr lang="zh-TW" altLang="zh-HK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altLang="en-US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在瀏覽器另開新分頁登入資料庫</a:t>
            </a:r>
            <a:r>
              <a:rPr lang="zh-TW" altLang="zh-HK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連結 </a:t>
            </a:r>
            <a:r>
              <a:rPr lang="zh-TW" sz="1800" b="1" dirty="0" smtClean="0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➜ </a:t>
            </a:r>
            <a:r>
              <a:rPr lang="zh-TW" sz="1800" b="1" dirty="0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「Duplicate 」➜ 成功複製資料庫</a:t>
            </a:r>
            <a:endParaRPr sz="1800" b="1" dirty="0">
              <a:solidFill>
                <a:srgbClr val="21212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4492980" y="3611824"/>
            <a:ext cx="773259" cy="331569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"/>
          <p:cNvSpPr/>
          <p:nvPr/>
        </p:nvSpPr>
        <p:spPr>
          <a:xfrm>
            <a:off x="7502469" y="3299838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38" name="Google Shape;338;p23"/>
          <p:cNvSpPr/>
          <p:nvPr/>
        </p:nvSpPr>
        <p:spPr>
          <a:xfrm>
            <a:off x="3387438" y="3699797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339" name="Google Shape;33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0835" y="1707459"/>
            <a:ext cx="2897375" cy="1592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40" name="Google Shape;340;p23"/>
          <p:cNvSpPr/>
          <p:nvPr/>
        </p:nvSpPr>
        <p:spPr>
          <a:xfrm>
            <a:off x="3452694" y="2670189"/>
            <a:ext cx="2890303" cy="5915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3"/>
          <p:cNvSpPr/>
          <p:nvPr/>
        </p:nvSpPr>
        <p:spPr>
          <a:xfrm>
            <a:off x="269519" y="553265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2" name="Google Shape;342;p23"/>
          <p:cNvSpPr/>
          <p:nvPr/>
        </p:nvSpPr>
        <p:spPr>
          <a:xfrm>
            <a:off x="524450" y="3758359"/>
            <a:ext cx="2320404" cy="436954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3"/>
          <p:cNvSpPr/>
          <p:nvPr/>
        </p:nvSpPr>
        <p:spPr>
          <a:xfrm>
            <a:off x="3240502" y="191265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4" name="Google Shape;344;p23"/>
          <p:cNvSpPr/>
          <p:nvPr/>
        </p:nvSpPr>
        <p:spPr>
          <a:xfrm>
            <a:off x="7985999" y="4985106"/>
            <a:ext cx="2322657" cy="34729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/>
          <a:srcRect t="7586" r="93287" b="86336"/>
          <a:stretch/>
        </p:blipFill>
        <p:spPr>
          <a:xfrm>
            <a:off x="1108518" y="1555876"/>
            <a:ext cx="1227664" cy="7756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1038" y="2732240"/>
            <a:ext cx="2580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900" dirty="0"/>
              <a:t>https://</a:t>
            </a:r>
            <a:r>
              <a:rPr lang="en-US" altLang="zh-TW" sz="900" dirty="0" smtClean="0"/>
              <a:t>almondine-composer-730.notion.site/da2264a0606548508fcfda29b</a:t>
            </a:r>
            <a:endParaRPr lang="zh-TW" altLang="zh-HK" sz="900" dirty="0"/>
          </a:p>
        </p:txBody>
      </p:sp>
      <p:sp>
        <p:nvSpPr>
          <p:cNvPr id="37" name="Google Shape;367;p24"/>
          <p:cNvSpPr/>
          <p:nvPr/>
        </p:nvSpPr>
        <p:spPr>
          <a:xfrm>
            <a:off x="318000" y="2255674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4" name="Google Shape;384;p25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5" name="Google Shape;385;p25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匯出資料庫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5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5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5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5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zh-TW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  <a:endParaRPr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25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5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5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5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5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p25"/>
          <p:cNvPicPr preferRelativeResize="0"/>
          <p:nvPr/>
        </p:nvPicPr>
        <p:blipFill rotWithShape="1">
          <a:blip r:embed="rId3">
            <a:alphaModFix/>
          </a:blip>
          <a:srcRect l="55822" b="7424"/>
          <a:stretch/>
        </p:blipFill>
        <p:spPr>
          <a:xfrm>
            <a:off x="420550" y="1586175"/>
            <a:ext cx="3701276" cy="48092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7" name="Google Shape;39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000" y="1586187"/>
            <a:ext cx="2903100" cy="23541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8" name="Google Shape;39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5275" y="1578812"/>
            <a:ext cx="2738700" cy="2368842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9" name="Google Shape;399;p25"/>
          <p:cNvSpPr txBox="1"/>
          <p:nvPr/>
        </p:nvSpPr>
        <p:spPr>
          <a:xfrm>
            <a:off x="158100" y="6492325"/>
            <a:ext cx="10375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「...」➜</a:t>
            </a:r>
            <a:r>
              <a:rPr lang="zh-TW" sz="1800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「Export」➜</a:t>
            </a:r>
            <a:r>
              <a:rPr lang="zh-TW" sz="1800" b="1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選擇匯出檔案格式 ➜</a:t>
            </a:r>
            <a:r>
              <a:rPr lang="zh-TW" sz="1800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「Export」➜ 下載的zip 檔案可於下載項目檢視</a:t>
            </a:r>
            <a:endParaRPr sz="1800" b="1">
              <a:solidFill>
                <a:srgbClr val="21212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0" name="Google Shape;400;p25"/>
          <p:cNvSpPr/>
          <p:nvPr/>
        </p:nvSpPr>
        <p:spPr>
          <a:xfrm>
            <a:off x="3876300" y="1602500"/>
            <a:ext cx="307200" cy="2598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5"/>
          <p:cNvSpPr/>
          <p:nvPr/>
        </p:nvSpPr>
        <p:spPr>
          <a:xfrm>
            <a:off x="3483750" y="157880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2" name="Google Shape;402;p25"/>
          <p:cNvSpPr/>
          <p:nvPr/>
        </p:nvSpPr>
        <p:spPr>
          <a:xfrm>
            <a:off x="2424250" y="4805350"/>
            <a:ext cx="1697700" cy="3072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5"/>
          <p:cNvSpPr/>
          <p:nvPr/>
        </p:nvSpPr>
        <p:spPr>
          <a:xfrm>
            <a:off x="2031700" y="478165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4" name="Google Shape;404;p25"/>
          <p:cNvSpPr/>
          <p:nvPr/>
        </p:nvSpPr>
        <p:spPr>
          <a:xfrm>
            <a:off x="4420100" y="1886000"/>
            <a:ext cx="2437800" cy="7953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5"/>
          <p:cNvSpPr/>
          <p:nvPr/>
        </p:nvSpPr>
        <p:spPr>
          <a:xfrm>
            <a:off x="3976750" y="196220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6" name="Google Shape;406;p25"/>
          <p:cNvSpPr/>
          <p:nvPr/>
        </p:nvSpPr>
        <p:spPr>
          <a:xfrm>
            <a:off x="6234300" y="3332150"/>
            <a:ext cx="623700" cy="2598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5"/>
          <p:cNvSpPr/>
          <p:nvPr/>
        </p:nvSpPr>
        <p:spPr>
          <a:xfrm>
            <a:off x="5841750" y="330845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8" name="Google Shape;408;p25"/>
          <p:cNvSpPr/>
          <p:nvPr/>
        </p:nvSpPr>
        <p:spPr>
          <a:xfrm>
            <a:off x="7150100" y="145425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5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09" name="Google Shape;40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74350" y="4123338"/>
            <a:ext cx="2288525" cy="2003423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25"/>
          <p:cNvPicPr preferRelativeResize="0"/>
          <p:nvPr/>
        </p:nvPicPr>
        <p:blipFill rotWithShape="1">
          <a:blip r:embed="rId7">
            <a:alphaModFix/>
          </a:blip>
          <a:srcRect r="60751"/>
          <a:stretch/>
        </p:blipFill>
        <p:spPr>
          <a:xfrm>
            <a:off x="6715263" y="4123338"/>
            <a:ext cx="3299100" cy="2333575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1" name="Google Shape;411;p25"/>
          <p:cNvSpPr/>
          <p:nvPr/>
        </p:nvSpPr>
        <p:spPr>
          <a:xfrm>
            <a:off x="4183500" y="4005675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6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02</a:t>
            </a:r>
            <a:endParaRPr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14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4"/>
          <p:cNvSpPr txBox="1"/>
          <p:nvPr/>
        </p:nvSpPr>
        <p:spPr>
          <a:xfrm>
            <a:off x="1484125" y="549612"/>
            <a:ext cx="5333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資料庫簡介</a:t>
            </a:r>
            <a:endParaRPr sz="3600">
              <a:solidFill>
                <a:srgbClr val="351C75"/>
              </a:solidFill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545841" y="1394675"/>
            <a:ext cx="8964612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Notion 資料庫</a:t>
            </a:r>
            <a:r>
              <a:rPr lang="zh-TW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網</a:t>
            </a:r>
            <a:r>
              <a:rPr lang="zh-TW" altLang="en-US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頁</a:t>
            </a:r>
            <a:r>
              <a:rPr lang="zh-TW" dirty="0" smtClean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lang="en-US" altLang="zh-TW" b="1" dirty="0" smtClean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r>
              <a:rPr lang="en-US" altLang="zh-HK" dirty="0">
                <a:hlinkClick r:id="rId3"/>
              </a:rPr>
              <a:t>https://</a:t>
            </a:r>
            <a:r>
              <a:rPr lang="en-US" altLang="zh-HK" dirty="0" smtClean="0">
                <a:hlinkClick r:id="rId3"/>
              </a:rPr>
              <a:t>almondine-composer-730.notion.site/da2264a0606548508fcfda29b764782d?v=6dc59fa010524e38a186c94a38df37dd&amp;pvs=4</a:t>
            </a:r>
            <a:endParaRPr lang="en-US" altLang="zh-HK" dirty="0" smtClean="0"/>
          </a:p>
          <a:p>
            <a:pPr>
              <a:lnSpc>
                <a:spcPct val="150000"/>
              </a:lnSpc>
            </a:pPr>
            <a:endParaRPr lang="en-US" altLang="zh-HK" dirty="0"/>
          </a:p>
          <a:p>
            <a:pPr>
              <a:lnSpc>
                <a:spcPct val="150000"/>
              </a:lnSpc>
            </a:pPr>
            <a:endParaRPr lang="en-US" altLang="zh-TW" dirty="0">
              <a:solidFill>
                <a:srgbClr val="351C75"/>
              </a:solidFill>
              <a:latin typeface="Microsoft JhengHei"/>
              <a:ea typeface="Microsoft JhengHei"/>
              <a:sym typeface="Microsoft JhengHei"/>
            </a:endParaRPr>
          </a:p>
          <a:p>
            <a:pPr>
              <a:lnSpc>
                <a:spcPct val="150000"/>
              </a:lnSpc>
            </a:pPr>
            <a:endParaRPr lang="zh-TW" altLang="zh-HK" dirty="0"/>
          </a:p>
        </p:txBody>
      </p:sp>
      <p:sp>
        <p:nvSpPr>
          <p:cNvPr id="101" name="Google Shape;101;p14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482850" y="2749800"/>
            <a:ext cx="9589500" cy="4060200"/>
          </a:xfrm>
          <a:prstGeom prst="roundRect">
            <a:avLst>
              <a:gd name="adj" fmla="val 0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4">
            <a:alphaModFix/>
          </a:blip>
          <a:srcRect b="3836"/>
          <a:stretch/>
        </p:blipFill>
        <p:spPr>
          <a:xfrm>
            <a:off x="671397" y="2570100"/>
            <a:ext cx="9560116" cy="4018425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7153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482850" y="1639338"/>
            <a:ext cx="9589500" cy="5128800"/>
          </a:xfrm>
          <a:prstGeom prst="roundRect">
            <a:avLst>
              <a:gd name="adj" fmla="val 0"/>
            </a:avLst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619658" y="1557325"/>
            <a:ext cx="9589500" cy="49962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Google Shape;116;p15"/>
          <p:cNvSpPr txBox="1"/>
          <p:nvPr/>
        </p:nvSpPr>
        <p:spPr>
          <a:xfrm>
            <a:off x="1484125" y="549612"/>
            <a:ext cx="5333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資料庫項目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03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786750" y="1790725"/>
            <a:ext cx="898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72419" lvl="0" indent="0" algn="just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>
                <a:solidFill>
                  <a:srgbClr val="351C75"/>
                </a:solidFill>
                <a:latin typeface="Trebuchet MS"/>
                <a:ea typeface="Trebuchet MS"/>
                <a:cs typeface="Trebuchet MS"/>
                <a:sym typeface="Trebuchet MS"/>
              </a:rPr>
              <a:t>資料庫一共列出以下項目：</a:t>
            </a:r>
            <a:endParaRPr>
              <a:solidFill>
                <a:srgbClr val="351C7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5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28" name="Google Shape;128;p15"/>
          <p:cNvGraphicFramePr/>
          <p:nvPr/>
        </p:nvGraphicFramePr>
        <p:xfrm>
          <a:off x="986988" y="2275718"/>
          <a:ext cx="8168075" cy="4176150"/>
        </p:xfrm>
        <a:graphic>
          <a:graphicData uri="http://schemas.openxmlformats.org/drawingml/2006/table">
            <a:tbl>
              <a:tblPr>
                <a:noFill/>
                <a:tableStyleId>{01C62417-E365-41DA-9DE3-66A0F0A05AF8}</a:tableStyleId>
              </a:tblPr>
              <a:tblGrid>
                <a:gridCol w="42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學生程度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創作年份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學習階段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13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作品媒介（原文）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目標代號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14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作品尺寸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調適學習目標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作品收藏位置 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學習活動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16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作品收藏位置（譯）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學習活動例子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17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其他相關資訊網頁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藝術家</a:t>
                      </a:r>
                      <a:endParaRPr sz="120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18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媒介、形式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藝術家（譯）</a:t>
                      </a:r>
                      <a:endParaRPr sz="120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19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物料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9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生平（年份）</a:t>
                      </a:r>
                      <a:endParaRPr sz="120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藝術品創作地點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作品名稱</a:t>
                      </a:r>
                      <a:endParaRPr sz="120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21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藝術品派別類型</a:t>
                      </a:r>
                      <a:endParaRPr sz="120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作品名稱（譯）</a:t>
                      </a:r>
                      <a:endParaRPr sz="120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22</a:t>
                      </a:r>
                      <a:endParaRPr sz="1200" i="0" u="none" strike="noStrike" cap="none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 dirty="0">
                          <a:solidFill>
                            <a:srgbClr val="674EA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藝術家出生地</a:t>
                      </a:r>
                      <a:endParaRPr sz="1200" u="none" strike="noStrike" cap="none" dirty="0">
                        <a:solidFill>
                          <a:srgbClr val="674EA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0222" t="14838" r="3389" b="4836"/>
          <a:stretch/>
        </p:blipFill>
        <p:spPr>
          <a:xfrm>
            <a:off x="5271253" y="1730916"/>
            <a:ext cx="4749303" cy="46257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1" name="Google Shape;131;p15"/>
          <p:cNvSpPr/>
          <p:nvPr/>
        </p:nvSpPr>
        <p:spPr>
          <a:xfrm>
            <a:off x="5414408" y="5235599"/>
            <a:ext cx="1296300" cy="197100"/>
          </a:xfrm>
          <a:prstGeom prst="roundRect">
            <a:avLst>
              <a:gd name="adj" fmla="val 0"/>
            </a:avLst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15"/>
          <p:cNvCxnSpPr/>
          <p:nvPr/>
        </p:nvCxnSpPr>
        <p:spPr>
          <a:xfrm rot="10800000" flipH="1">
            <a:off x="6817225" y="4721249"/>
            <a:ext cx="2400600" cy="612900"/>
          </a:xfrm>
          <a:prstGeom prst="bentConnector2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30" name="Google Shape;130;p15"/>
          <p:cNvSpPr/>
          <p:nvPr/>
        </p:nvSpPr>
        <p:spPr>
          <a:xfrm>
            <a:off x="7417529" y="4034046"/>
            <a:ext cx="2906700" cy="654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例子</a:t>
            </a:r>
            <a:r>
              <a:rPr lang="en-US" alt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 </a:t>
            </a:r>
            <a:r>
              <a:rPr 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</a:t>
            </a:r>
            <a:r>
              <a:rPr lang="en-US" altLang="zh-TW" sz="1600" b="1" dirty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“2”</a:t>
            </a:r>
            <a:r>
              <a:rPr lang="zh-TW" altLang="en-US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是指</a:t>
            </a:r>
            <a:r>
              <a:rPr 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學習</a:t>
            </a:r>
            <a:r>
              <a:rPr lang="zh-TW" sz="1600" b="1" dirty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活動</a:t>
            </a:r>
            <a:r>
              <a:rPr 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例子</a:t>
            </a:r>
            <a:r>
              <a:rPr lang="zh-TW" altLang="en-US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</a:t>
            </a:r>
            <a:r>
              <a:rPr lang="zh-TW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排列</a:t>
            </a:r>
            <a:r>
              <a:rPr lang="zh-TW" altLang="en-US" sz="1600" b="1" dirty="0" smtClean="0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次序</a:t>
            </a:r>
            <a:endParaRPr sz="1600" b="1" dirty="0">
              <a:solidFill>
                <a:srgbClr val="D8544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7504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8" name="Google Shape;138;p16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6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資料庫版面簡介＿主頁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04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16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8" y="1544604"/>
            <a:ext cx="10010325" cy="4375534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51" name="Google Shape;151;p16"/>
          <p:cNvSpPr/>
          <p:nvPr/>
        </p:nvSpPr>
        <p:spPr>
          <a:xfrm>
            <a:off x="918625" y="3747475"/>
            <a:ext cx="6672300" cy="252900"/>
          </a:xfrm>
          <a:prstGeom prst="roundRect">
            <a:avLst>
              <a:gd name="adj" fmla="val 0"/>
            </a:avLst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8833000" y="3754825"/>
            <a:ext cx="863400" cy="238200"/>
          </a:xfrm>
          <a:prstGeom prst="roundRect">
            <a:avLst>
              <a:gd name="adj" fmla="val 0"/>
            </a:avLst>
          </a:prstGeom>
          <a:noFill/>
          <a:ln w="38100" cap="flat" cmpd="sng">
            <a:solidFill>
              <a:srgbClr val="E04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170413" y="6069438"/>
            <a:ext cx="3448200" cy="69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BF9000"/>
                </a:solidFill>
              </a:rPr>
              <a:t>版面選擇</a:t>
            </a:r>
            <a:endParaRPr sz="1900"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212121"/>
                </a:solidFill>
              </a:rPr>
              <a:t>可隨意切換版面，首頁為文字版資料庫</a:t>
            </a:r>
            <a:endParaRPr sz="1500" b="1">
              <a:solidFill>
                <a:srgbClr val="212121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688663" y="6069438"/>
            <a:ext cx="2278800" cy="69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D8544D"/>
                </a:solidFill>
              </a:rPr>
              <a:t>篩選、整理及尋找</a:t>
            </a:r>
            <a:endParaRPr sz="1600" b="1">
              <a:solidFill>
                <a:srgbClr val="D854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500" b="1">
                <a:solidFill>
                  <a:srgbClr val="212121"/>
                </a:solidFill>
              </a:rPr>
              <a:t>可以按需要尋找或篩選等</a:t>
            </a:r>
            <a:endParaRPr sz="1200">
              <a:solidFill>
                <a:srgbClr val="212121"/>
              </a:solidFill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6037513" y="6069438"/>
            <a:ext cx="4484100" cy="69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1C4587"/>
                </a:solidFill>
              </a:rPr>
              <a:t>作品名稱旁文件（Open in side peek）</a:t>
            </a:r>
            <a:endParaRPr sz="1900" b="1">
              <a:solidFill>
                <a:srgbClr val="1C458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500" b="1">
                <a:solidFill>
                  <a:srgbClr val="212121"/>
                </a:solidFill>
              </a:rPr>
              <a:t>進入「藝術品</a:t>
            </a:r>
            <a:r>
              <a:rPr lang="zh-TW" sz="1500" b="1">
                <a:solidFill>
                  <a:schemeClr val="accent2"/>
                </a:solidFill>
              </a:rPr>
              <a:t>版面</a:t>
            </a:r>
            <a:r>
              <a:rPr lang="zh-TW" sz="1500" b="1">
                <a:solidFill>
                  <a:srgbClr val="212121"/>
                </a:solidFill>
              </a:rPr>
              <a:t>」</a:t>
            </a:r>
            <a:endParaRPr sz="1200">
              <a:solidFill>
                <a:srgbClr val="212121"/>
              </a:solidFill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66422" y="4853375"/>
            <a:ext cx="274500" cy="225231"/>
          </a:xfrm>
          <a:prstGeom prst="rect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65299" y="5208175"/>
            <a:ext cx="727500" cy="596899"/>
          </a:xfrm>
          <a:prstGeom prst="rect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3" name="Google Shape;163;p17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" name="Google Shape;164;p17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資料庫版面簡介＿藝術品版面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0" y="7028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05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7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7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7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16" y="1454137"/>
            <a:ext cx="10099119" cy="5271738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3055" t="12082" r="8401" b="18566"/>
          <a:stretch/>
        </p:blipFill>
        <p:spPr>
          <a:xfrm>
            <a:off x="289816" y="3907857"/>
            <a:ext cx="4961894" cy="28768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50222" t="14838" r="3389" b="4836"/>
          <a:stretch/>
        </p:blipFill>
        <p:spPr>
          <a:xfrm>
            <a:off x="4830674" y="1498750"/>
            <a:ext cx="5558261" cy="522712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Google Shape;177;p17"/>
          <p:cNvSpPr/>
          <p:nvPr/>
        </p:nvSpPr>
        <p:spPr>
          <a:xfrm>
            <a:off x="4830674" y="1477725"/>
            <a:ext cx="5580876" cy="5312100"/>
          </a:xfrm>
          <a:prstGeom prst="rect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178;p17"/>
          <p:cNvCxnSpPr/>
          <p:nvPr/>
        </p:nvCxnSpPr>
        <p:spPr>
          <a:xfrm rot="-5400000">
            <a:off x="4082324" y="4735965"/>
            <a:ext cx="1153200" cy="343500"/>
          </a:xfrm>
          <a:prstGeom prst="bentConnector2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4" name="Google Shape;1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9924" y="5538640"/>
            <a:ext cx="274500" cy="225231"/>
          </a:xfrm>
          <a:prstGeom prst="rect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" name="Google Shape;179;p17"/>
          <p:cNvSpPr/>
          <p:nvPr/>
        </p:nvSpPr>
        <p:spPr>
          <a:xfrm>
            <a:off x="549674" y="6271600"/>
            <a:ext cx="4281000" cy="7104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點擊作品名稱旁文件（Open in side peek）進入</a:t>
            </a:r>
            <a:r>
              <a:rPr lang="zh-TW" sz="1600" b="1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「藝術品版面」</a:t>
            </a:r>
            <a:endParaRPr sz="1600" b="1">
              <a:solidFill>
                <a:srgbClr val="D8544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624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9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2" name="Google Shape;212;p19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3" name="Google Shape;213;p19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資料庫版面簡介_清單列表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9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9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9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07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9" name="Google Shape;219;p19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9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9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9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9"/>
          <p:cNvSpPr/>
          <p:nvPr/>
        </p:nvSpPr>
        <p:spPr>
          <a:xfrm>
            <a:off x="1879925" y="3683413"/>
            <a:ext cx="3267300" cy="238200"/>
          </a:xfrm>
          <a:prstGeom prst="roundRect">
            <a:avLst>
              <a:gd name="adj" fmla="val 0"/>
            </a:avLst>
          </a:prstGeom>
          <a:noFill/>
          <a:ln w="38100" cap="flat" cmpd="sng">
            <a:solidFill>
              <a:srgbClr val="E04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379075" y="2829663"/>
            <a:ext cx="3561300" cy="4071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針對輕、中、嚴添加了</a:t>
            </a:r>
            <a:r>
              <a:rPr lang="zh-TW" sz="1600" b="1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「插圖頁面」</a:t>
            </a:r>
            <a:endParaRPr sz="1600" b="1">
              <a:solidFill>
                <a:srgbClr val="D8544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26" name="Google Shape;226;p19"/>
          <p:cNvCxnSpPr/>
          <p:nvPr/>
        </p:nvCxnSpPr>
        <p:spPr>
          <a:xfrm rot="10800000">
            <a:off x="563525" y="3240963"/>
            <a:ext cx="1316400" cy="567300"/>
          </a:xfrm>
          <a:prstGeom prst="bentConnector3">
            <a:avLst>
              <a:gd name="adj1" fmla="val 99237"/>
            </a:avLst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227" name="Google Shape;2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629" y="1701625"/>
            <a:ext cx="10007319" cy="4956675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28" name="Google Shape;228;p19"/>
          <p:cNvSpPr/>
          <p:nvPr/>
        </p:nvSpPr>
        <p:spPr>
          <a:xfrm>
            <a:off x="4613975" y="3505688"/>
            <a:ext cx="3469200" cy="238200"/>
          </a:xfrm>
          <a:prstGeom prst="roundRect">
            <a:avLst>
              <a:gd name="adj" fmla="val 0"/>
            </a:avLst>
          </a:prstGeom>
          <a:noFill/>
          <a:ln w="38100" cap="flat" cmpd="sng">
            <a:solidFill>
              <a:srgbClr val="E04B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7629475" y="2464813"/>
            <a:ext cx="2912400" cy="6696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針對媒介、藝術家出生地區</a:t>
            </a:r>
            <a:br>
              <a:rPr lang="zh-TW" sz="160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600" b="1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添加了</a:t>
            </a:r>
            <a:r>
              <a:rPr lang="zh-TW" sz="1600" b="1">
                <a:solidFill>
                  <a:srgbClr val="D8544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「清單列表頁面」</a:t>
            </a:r>
            <a:endParaRPr sz="1600" b="1">
              <a:solidFill>
                <a:srgbClr val="D8544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230" name="Google Shape;230;p19"/>
          <p:cNvCxnSpPr>
            <a:stCxn id="228" idx="3"/>
            <a:endCxn id="229" idx="2"/>
          </p:cNvCxnSpPr>
          <p:nvPr/>
        </p:nvCxnSpPr>
        <p:spPr>
          <a:xfrm rot="10800000" flipH="1">
            <a:off x="8083175" y="3134288"/>
            <a:ext cx="1002600" cy="490500"/>
          </a:xfrm>
          <a:prstGeom prst="bentConnector2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6" name="Google Shape;236;p20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7" name="Google Shape;237;p20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資料庫功能簡介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238" name="Google Shape;238;p20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0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0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08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3" name="Google Shape;243;p20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0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0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0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287" y="1535150"/>
            <a:ext cx="9499427" cy="5289624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9" name="Google Shape;249;p20"/>
          <p:cNvPicPr preferRelativeResize="0"/>
          <p:nvPr/>
        </p:nvPicPr>
        <p:blipFill rotWithShape="1">
          <a:blip r:embed="rId4">
            <a:alphaModFix/>
          </a:blip>
          <a:srcRect t="32272" r="79755" b="30606"/>
          <a:stretch/>
        </p:blipFill>
        <p:spPr>
          <a:xfrm>
            <a:off x="967800" y="4094625"/>
            <a:ext cx="2303897" cy="1433724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0" name="Google Shape;250;p20"/>
          <p:cNvSpPr/>
          <p:nvPr/>
        </p:nvSpPr>
        <p:spPr>
          <a:xfrm>
            <a:off x="9265263" y="3457425"/>
            <a:ext cx="196200" cy="187500"/>
          </a:xfrm>
          <a:prstGeom prst="rect">
            <a:avLst/>
          </a:prstGeom>
          <a:noFill/>
          <a:ln w="3810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967800" y="3731325"/>
            <a:ext cx="636000" cy="2352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"/>
          <p:cNvSpPr/>
          <p:nvPr/>
        </p:nvSpPr>
        <p:spPr>
          <a:xfrm>
            <a:off x="1702400" y="3731325"/>
            <a:ext cx="3585300" cy="235200"/>
          </a:xfrm>
          <a:prstGeom prst="roundRect">
            <a:avLst>
              <a:gd name="adj" fmla="val 0"/>
            </a:avLst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 txBox="1"/>
          <p:nvPr/>
        </p:nvSpPr>
        <p:spPr>
          <a:xfrm>
            <a:off x="782800" y="6179000"/>
            <a:ext cx="2064300" cy="69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BF9000"/>
                </a:solidFill>
              </a:rPr>
              <a:t>篩選（Filter）</a:t>
            </a:r>
            <a:endParaRPr sz="1900" b="1">
              <a:solidFill>
                <a:srgbClr val="BF9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>
                <a:solidFill>
                  <a:srgbClr val="212121"/>
                </a:solidFill>
              </a:rPr>
              <a:t>可以隨意篩選項目</a:t>
            </a:r>
            <a:endParaRPr sz="1500" b="1">
              <a:solidFill>
                <a:srgbClr val="212121"/>
              </a:solidFill>
            </a:endParaRPr>
          </a:p>
        </p:txBody>
      </p:sp>
      <p:sp>
        <p:nvSpPr>
          <p:cNvPr id="254" name="Google Shape;254;p20"/>
          <p:cNvSpPr txBox="1"/>
          <p:nvPr/>
        </p:nvSpPr>
        <p:spPr>
          <a:xfrm>
            <a:off x="3029977" y="6179000"/>
            <a:ext cx="2257800" cy="69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D8544D"/>
                </a:solidFill>
              </a:rPr>
              <a:t>整理（Sort）</a:t>
            </a:r>
            <a:endParaRPr sz="1600" b="1">
              <a:solidFill>
                <a:srgbClr val="D8544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500" b="1">
                <a:solidFill>
                  <a:srgbClr val="212121"/>
                </a:solidFill>
              </a:rPr>
              <a:t>可以按需要整理項目</a:t>
            </a:r>
            <a:endParaRPr sz="1200">
              <a:solidFill>
                <a:srgbClr val="212121"/>
              </a:solidFill>
            </a:endParaRPr>
          </a:p>
        </p:txBody>
      </p:sp>
      <p:grpSp>
        <p:nvGrpSpPr>
          <p:cNvPr id="255" name="Google Shape;255;p20"/>
          <p:cNvGrpSpPr/>
          <p:nvPr/>
        </p:nvGrpSpPr>
        <p:grpSpPr>
          <a:xfrm>
            <a:off x="5470544" y="6179000"/>
            <a:ext cx="2437296" cy="695700"/>
            <a:chOff x="4489700" y="3910275"/>
            <a:chExt cx="2109300" cy="695700"/>
          </a:xfrm>
        </p:grpSpPr>
        <p:sp>
          <p:nvSpPr>
            <p:cNvPr id="256" name="Google Shape;256;p20"/>
            <p:cNvSpPr txBox="1"/>
            <p:nvPr/>
          </p:nvSpPr>
          <p:spPr>
            <a:xfrm>
              <a:off x="4489700" y="3910275"/>
              <a:ext cx="2109300" cy="6957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900" b="1">
                  <a:solidFill>
                    <a:srgbClr val="1C4587"/>
                  </a:solidFill>
                </a:rPr>
                <a:t>尋找</a:t>
              </a:r>
              <a:endParaRPr sz="1900" b="1">
                <a:solidFill>
                  <a:srgbClr val="1C4587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zh-TW" sz="1500" b="1">
                  <a:solidFill>
                    <a:srgbClr val="212121"/>
                  </a:solidFill>
                </a:rPr>
                <a:t>直接輸入搜尋文字搜尋</a:t>
              </a:r>
              <a:endParaRPr sz="1200">
                <a:solidFill>
                  <a:srgbClr val="212121"/>
                </a:solidFill>
              </a:endParaRPr>
            </a:p>
          </p:txBody>
        </p:sp>
        <p:pic>
          <p:nvPicPr>
            <p:cNvPr id="257" name="Google Shape;257;p20"/>
            <p:cNvPicPr preferRelativeResize="0"/>
            <p:nvPr/>
          </p:nvPicPr>
          <p:blipFill rotWithShape="1">
            <a:blip r:embed="rId5">
              <a:alphaModFix/>
            </a:blip>
            <a:srcRect l="93566" t="19110" r="4976" b="76776"/>
            <a:stretch/>
          </p:blipFill>
          <p:spPr>
            <a:xfrm>
              <a:off x="5054331" y="3954225"/>
              <a:ext cx="266141" cy="320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8" name="Google Shape;258;p20"/>
          <p:cNvPicPr preferRelativeResize="0"/>
          <p:nvPr/>
        </p:nvPicPr>
        <p:blipFill rotWithShape="1">
          <a:blip r:embed="rId6">
            <a:alphaModFix/>
          </a:blip>
          <a:srcRect l="90838" t="22731" r="5903" b="72936"/>
          <a:stretch/>
        </p:blipFill>
        <p:spPr>
          <a:xfrm>
            <a:off x="9153938" y="3713175"/>
            <a:ext cx="307525" cy="170711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20"/>
          <p:cNvSpPr txBox="1"/>
          <p:nvPr/>
        </p:nvSpPr>
        <p:spPr>
          <a:xfrm>
            <a:off x="8090762" y="6179000"/>
            <a:ext cx="1836900" cy="6957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00" b="1">
                <a:solidFill>
                  <a:srgbClr val="6AA84F"/>
                </a:solidFill>
              </a:rPr>
              <a:t>重置</a:t>
            </a:r>
            <a:endParaRPr sz="1900" b="1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1500" b="1">
                <a:solidFill>
                  <a:srgbClr val="212121"/>
                </a:solidFill>
              </a:rPr>
              <a:t>重置為原本設定</a:t>
            </a:r>
            <a:endParaRPr sz="1200">
              <a:solidFill>
                <a:srgbClr val="21212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5" name="Google Shape;265;p21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6" name="Google Shape;266;p21"/>
          <p:cNvSpPr txBox="1"/>
          <p:nvPr/>
        </p:nvSpPr>
        <p:spPr>
          <a:xfrm>
            <a:off x="1484125" y="549600"/>
            <a:ext cx="65115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3600" b="1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資料庫功能簡介_篩選</a:t>
            </a:r>
            <a:endParaRPr sz="3600">
              <a:solidFill>
                <a:srgbClr val="BF9000"/>
              </a:solidFill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1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1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1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-US" altLang="zh-TW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  <a:endParaRPr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2" name="Google Shape;272;p21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1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1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1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7" name="Google Shape;277;p21"/>
          <p:cNvPicPr preferRelativeResize="0"/>
          <p:nvPr/>
        </p:nvPicPr>
        <p:blipFill rotWithShape="1">
          <a:blip r:embed="rId3">
            <a:alphaModFix/>
          </a:blip>
          <a:srcRect l="5862" t="26503" r="6117"/>
          <a:stretch/>
        </p:blipFill>
        <p:spPr>
          <a:xfrm>
            <a:off x="488700" y="1668763"/>
            <a:ext cx="9811148" cy="4707638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78" name="Google Shape;278;p21"/>
          <p:cNvSpPr txBox="1"/>
          <p:nvPr/>
        </p:nvSpPr>
        <p:spPr>
          <a:xfrm>
            <a:off x="488700" y="6498500"/>
            <a:ext cx="8069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1">
                <a:solidFill>
                  <a:srgbClr val="21212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「+ Add Filter 」➜ 選擇篩選項目 ➜ 進行篩選 ➜ 可按「 Reset 」重置設定</a:t>
            </a:r>
            <a:endParaRPr sz="1800" b="1">
              <a:solidFill>
                <a:srgbClr val="21212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4576750" y="2687950"/>
            <a:ext cx="814200" cy="2598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1"/>
          <p:cNvSpPr/>
          <p:nvPr/>
        </p:nvSpPr>
        <p:spPr>
          <a:xfrm>
            <a:off x="4201600" y="264910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3457525" y="295630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6224975" y="2649088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9223650" y="2592650"/>
            <a:ext cx="307200" cy="307200"/>
          </a:xfrm>
          <a:prstGeom prst="roundRect">
            <a:avLst>
              <a:gd name="adj" fmla="val 16667"/>
            </a:avLst>
          </a:prstGeom>
          <a:solidFill>
            <a:srgbClr val="D854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FFFF"/>
                </a:solidFill>
              </a:rPr>
              <a:t>4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84" name="Google Shape;284;p21"/>
          <p:cNvCxnSpPr>
            <a:stCxn id="285" idx="2"/>
          </p:cNvCxnSpPr>
          <p:nvPr/>
        </p:nvCxnSpPr>
        <p:spPr>
          <a:xfrm rot="-5400000" flipH="1">
            <a:off x="7640113" y="3772275"/>
            <a:ext cx="263100" cy="875100"/>
          </a:xfrm>
          <a:prstGeom prst="bentConnector2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" name="Google Shape;286;p21"/>
          <p:cNvSpPr/>
          <p:nvPr/>
        </p:nvSpPr>
        <p:spPr>
          <a:xfrm>
            <a:off x="3882450" y="3004250"/>
            <a:ext cx="2224800" cy="32556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21"/>
          <p:cNvPicPr preferRelativeResize="0"/>
          <p:nvPr/>
        </p:nvPicPr>
        <p:blipFill rotWithShape="1">
          <a:blip r:embed="rId4">
            <a:alphaModFix/>
          </a:blip>
          <a:srcRect b="6217"/>
          <a:stretch/>
        </p:blipFill>
        <p:spPr>
          <a:xfrm>
            <a:off x="8231625" y="3810525"/>
            <a:ext cx="1104900" cy="1411325"/>
          </a:xfrm>
          <a:prstGeom prst="rect">
            <a:avLst/>
          </a:prstGeom>
          <a:noFill/>
          <a:ln w="38100" cap="flat" cmpd="sng">
            <a:solidFill>
              <a:srgbClr val="E04B2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8" name="Google Shape;288;p21"/>
          <p:cNvPicPr preferRelativeResize="0"/>
          <p:nvPr/>
        </p:nvPicPr>
        <p:blipFill rotWithShape="1">
          <a:blip r:embed="rId5">
            <a:alphaModFix/>
          </a:blip>
          <a:srcRect l="90838" t="22731" r="5903" b="72936"/>
          <a:stretch/>
        </p:blipFill>
        <p:spPr>
          <a:xfrm>
            <a:off x="9667701" y="2639600"/>
            <a:ext cx="384258" cy="2133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21"/>
          <p:cNvPicPr preferRelativeResize="0"/>
          <p:nvPr/>
        </p:nvPicPr>
        <p:blipFill rotWithShape="1">
          <a:blip r:embed="rId6">
            <a:alphaModFix/>
          </a:blip>
          <a:srcRect b="17273"/>
          <a:stretch/>
        </p:blipFill>
        <p:spPr>
          <a:xfrm>
            <a:off x="6617750" y="3420350"/>
            <a:ext cx="1432725" cy="657925"/>
          </a:xfrm>
          <a:prstGeom prst="rect">
            <a:avLst/>
          </a:prstGeom>
          <a:noFill/>
          <a:ln w="38100" cap="flat" cmpd="sng">
            <a:solidFill>
              <a:srgbClr val="E04B2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9" name="Google Shape;289;p21"/>
          <p:cNvPicPr preferRelativeResize="0"/>
          <p:nvPr/>
        </p:nvPicPr>
        <p:blipFill rotWithShape="1">
          <a:blip r:embed="rId7">
            <a:alphaModFix/>
          </a:blip>
          <a:srcRect b="18360"/>
          <a:stretch/>
        </p:blipFill>
        <p:spPr>
          <a:xfrm>
            <a:off x="6617750" y="2649099"/>
            <a:ext cx="1432725" cy="657935"/>
          </a:xfrm>
          <a:prstGeom prst="rect">
            <a:avLst/>
          </a:prstGeom>
          <a:noFill/>
          <a:ln w="38100" cap="flat" cmpd="sng">
            <a:solidFill>
              <a:srgbClr val="E04B2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/>
          <p:nvPr/>
        </p:nvSpPr>
        <p:spPr>
          <a:xfrm>
            <a:off x="234300" y="510012"/>
            <a:ext cx="814200" cy="7953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5" name="Google Shape;295;p22"/>
          <p:cNvCxnSpPr/>
          <p:nvPr/>
        </p:nvCxnSpPr>
        <p:spPr>
          <a:xfrm>
            <a:off x="1407550" y="549612"/>
            <a:ext cx="0" cy="576000"/>
          </a:xfrm>
          <a:prstGeom prst="straightConnector1">
            <a:avLst/>
          </a:prstGeom>
          <a:noFill/>
          <a:ln w="38100" cap="flat" cmpd="sng">
            <a:solidFill>
              <a:srgbClr val="351C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6" name="Google Shape;296;p22"/>
          <p:cNvSpPr txBox="1"/>
          <p:nvPr/>
        </p:nvSpPr>
        <p:spPr>
          <a:xfrm>
            <a:off x="1484125" y="549600"/>
            <a:ext cx="2568112" cy="57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zh-TW" sz="3600" b="1" dirty="0">
                <a:solidFill>
                  <a:srgbClr val="351C7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複製資料庫</a:t>
            </a:r>
            <a:endParaRPr sz="3600" b="1" dirty="0">
              <a:solidFill>
                <a:srgbClr val="351C75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297" name="Google Shape;297;p22"/>
          <p:cNvSpPr/>
          <p:nvPr/>
        </p:nvSpPr>
        <p:spPr>
          <a:xfrm>
            <a:off x="420550" y="374687"/>
            <a:ext cx="814200" cy="7953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2"/>
          <p:cNvSpPr/>
          <p:nvPr/>
        </p:nvSpPr>
        <p:spPr>
          <a:xfrm>
            <a:off x="8733981" y="549600"/>
            <a:ext cx="727500" cy="710400"/>
          </a:xfrm>
          <a:prstGeom prst="rect">
            <a:avLst/>
          </a:prstGeom>
          <a:noFill/>
          <a:ln w="38100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"/>
          <p:cNvSpPr/>
          <p:nvPr/>
        </p:nvSpPr>
        <p:spPr>
          <a:xfrm>
            <a:off x="9288763" y="279902"/>
            <a:ext cx="1142100" cy="11154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9770863" y="-1"/>
            <a:ext cx="921300" cy="899700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0" y="6874700"/>
            <a:ext cx="636000" cy="4071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  <a:endParaRPr b="1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22"/>
          <p:cNvSpPr/>
          <p:nvPr/>
        </p:nvSpPr>
        <p:spPr>
          <a:xfrm rot="2700000">
            <a:off x="7760236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2"/>
          <p:cNvSpPr/>
          <p:nvPr/>
        </p:nvSpPr>
        <p:spPr>
          <a:xfrm>
            <a:off x="8231625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2"/>
          <p:cNvSpPr/>
          <p:nvPr/>
        </p:nvSpPr>
        <p:spPr>
          <a:xfrm rot="2700000">
            <a:off x="8772662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7C0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9244052" y="6964625"/>
            <a:ext cx="266400" cy="2598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"/>
          <p:cNvSpPr/>
          <p:nvPr/>
        </p:nvSpPr>
        <p:spPr>
          <a:xfrm rot="2700000">
            <a:off x="9785089" y="6998641"/>
            <a:ext cx="196434" cy="191767"/>
          </a:xfrm>
          <a:prstGeom prst="rect">
            <a:avLst/>
          </a:prstGeom>
          <a:noFill/>
          <a:ln w="28575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" name="Google Shape;3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50" y="2407938"/>
            <a:ext cx="10010325" cy="4375534"/>
          </a:xfrm>
          <a:prstGeom prst="rect">
            <a:avLst/>
          </a:prstGeom>
          <a:noFill/>
          <a:ln w="38100" cap="flat" cmpd="sng">
            <a:solidFill>
              <a:srgbClr val="F6E1A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8" name="Google Shape;308;p22"/>
          <p:cNvSpPr/>
          <p:nvPr/>
        </p:nvSpPr>
        <p:spPr>
          <a:xfrm>
            <a:off x="8751163" y="2446438"/>
            <a:ext cx="537600" cy="259800"/>
          </a:xfrm>
          <a:prstGeom prst="rect">
            <a:avLst/>
          </a:prstGeom>
          <a:noFill/>
          <a:ln w="38100" cap="flat" cmpd="sng">
            <a:solidFill>
              <a:srgbClr val="D854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10;p22"/>
          <p:cNvSpPr txBox="1"/>
          <p:nvPr/>
        </p:nvSpPr>
        <p:spPr>
          <a:xfrm>
            <a:off x="548816" y="1430513"/>
            <a:ext cx="947174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資料庫只供閱覽，不能增加或刪除任何內容。</a:t>
            </a:r>
            <a:r>
              <a:rPr lang="zh-TW" altLang="en-US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學校只可透過</a:t>
            </a:r>
            <a:r>
              <a:rPr 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</a:t>
            </a:r>
            <a:r>
              <a:rPr lang="zh-TW" sz="20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Duplicate </a:t>
            </a:r>
            <a:r>
              <a:rPr lang="zh-TW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</a:t>
            </a:r>
            <a:r>
              <a:rPr lang="zh-TW" altLang="en-US" sz="20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的功能複製資料庫，才可在新複製的資料庫中進行編輯的工作。</a:t>
            </a:r>
            <a:endParaRPr sz="20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8227575" y="1908307"/>
            <a:ext cx="643304" cy="4410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610</Words>
  <Application>Microsoft Office PowerPoint</Application>
  <PresentationFormat>Custom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Microsoft JhengHei</vt:lpstr>
      <vt:lpstr>Arial</vt:lpstr>
      <vt:lpstr>Impact</vt:lpstr>
      <vt:lpstr>Trebuchet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HON, Ka-po</cp:lastModifiedBy>
  <cp:revision>48</cp:revision>
  <cp:lastPrinted>2023-12-22T08:20:02Z</cp:lastPrinted>
  <dcterms:modified xsi:type="dcterms:W3CDTF">2023-12-27T06:25:05Z</dcterms:modified>
</cp:coreProperties>
</file>